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63" r:id="rId4"/>
    <p:sldId id="258" r:id="rId5"/>
    <p:sldId id="259" r:id="rId6"/>
    <p:sldId id="264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6AB0D-EB93-4476-91B5-5BBBE91A73DF}" type="datetimeFigureOut">
              <a:rPr lang="id-ID" smtClean="0"/>
              <a:t>18/04/2026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DEB1F-BCA7-4D87-B853-54EC877E7F0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80C09-FA90-4998-9EE5-3EF1022504A2}" type="datetime1">
              <a:rPr lang="id-ID" smtClean="0"/>
              <a:t>18/04/2026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AE46-BB95-485F-8840-D0C5A49E2DE6}" type="datetime1">
              <a:rPr lang="id-ID" smtClean="0"/>
              <a:t>18/04/2026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0E5B-6D26-4DF6-9A1A-605243782FC2}" type="datetime1">
              <a:rPr lang="id-ID" smtClean="0"/>
              <a:t>18/04/2026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EAA0-F371-4D69-809A-C95E13A14A9F}" type="datetime1">
              <a:rPr lang="id-ID" smtClean="0"/>
              <a:t>18/04/2026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97ED-DCCC-4892-80C7-0E0E7B29FCD5}" type="datetime1">
              <a:rPr lang="id-ID" smtClean="0"/>
              <a:t>18/04/2026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E717F-EFAA-471A-9892-C6935011239E}" type="datetime1">
              <a:rPr lang="id-ID" smtClean="0"/>
              <a:t>18/04/2026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CAAC-1B1C-4123-803F-5732335E93C6}" type="datetime1">
              <a:rPr lang="id-ID" smtClean="0"/>
              <a:t>18/04/2026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8FCB-B138-486C-A907-3DD921B2B8BB}" type="datetime1">
              <a:rPr lang="id-ID" smtClean="0"/>
              <a:t>18/04/2026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C91C-5489-4FD5-A58D-C6E3D02B1C86}" type="datetime1">
              <a:rPr lang="id-ID" smtClean="0"/>
              <a:t>18/04/2026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3380-C8AC-47DF-A7D7-44F3130210A4}" type="datetime1">
              <a:rPr lang="id-ID" smtClean="0"/>
              <a:t>18/04/2026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87DF-A9FE-4BF2-B47C-3EAA79F4EDAC}" type="datetime1">
              <a:rPr lang="id-ID" smtClean="0"/>
              <a:t>18/04/2026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084DB-5E35-4B8B-97B2-209BFC81ED41}" type="datetime1">
              <a:rPr lang="id-ID" smtClean="0"/>
              <a:t>18/04/2026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2E45-D04F-4804-A6AF-6A28A2C13AC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Parasocial panopticon: Digital religious authority and costly signaling in urban communities</a:t>
            </a:r>
            <a:endParaRPr lang="en-US" sz="3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7128792" cy="1752600"/>
          </a:xfrm>
        </p:spPr>
        <p:txBody>
          <a:bodyPr>
            <a:normAutofit lnSpcReduction="10000"/>
          </a:bodyPr>
          <a:lstStyle/>
          <a:p>
            <a:pPr algn="r">
              <a:lnSpc>
                <a:spcPct val="120000"/>
              </a:lnSpc>
              <a:spcBef>
                <a:spcPts val="200"/>
              </a:spcBef>
            </a:pPr>
            <a:r>
              <a:rPr lang="en-US" sz="28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Presenter: </a:t>
            </a:r>
            <a:r>
              <a:rPr lang="id-ID" sz="28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Regaluh Jotyarma </a:t>
            </a:r>
            <a:endParaRPr lang="en-US" sz="28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r">
              <a:lnSpc>
                <a:spcPct val="120000"/>
              </a:lnSpc>
              <a:spcBef>
                <a:spcPts val="200"/>
              </a:spcBef>
            </a:pPr>
            <a:r>
              <a:rPr lang="en-US" sz="1600" i="1" dirty="0" err="1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Psychosophia</a:t>
            </a:r>
            <a:r>
              <a:rPr lang="en-US" sz="16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Behavioral Lab Program Studi </a:t>
            </a:r>
            <a:r>
              <a:rPr lang="en-US" sz="1600" dirty="0" err="1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Psikologi</a:t>
            </a:r>
            <a:r>
              <a:rPr lang="en-US" sz="16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Islam, </a:t>
            </a:r>
            <a:r>
              <a:rPr lang="id-ID" sz="16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Institut Agama Islam Negeri Syaikh Abdurrahman Siddik Bangka Belitung</a:t>
            </a:r>
            <a:r>
              <a:rPr lang="en-US" sz="16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Indonesia</a:t>
            </a:r>
          </a:p>
          <a:p>
            <a:pPr algn="r">
              <a:lnSpc>
                <a:spcPct val="120000"/>
              </a:lnSpc>
              <a:spcBef>
                <a:spcPts val="200"/>
              </a:spcBef>
            </a:pPr>
            <a:endParaRPr lang="en-US" sz="16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r">
              <a:lnSpc>
                <a:spcPct val="120000"/>
              </a:lnSpc>
              <a:spcBef>
                <a:spcPts val="200"/>
              </a:spcBef>
            </a:pPr>
            <a:r>
              <a:rPr lang="en-US" sz="16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29-30 April 2026</a:t>
            </a:r>
            <a:endParaRPr lang="id-ID" sz="16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5842" name="Picture 2" descr="INCOHELI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3528392" cy="82564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1520" y="1137518"/>
            <a:ext cx="64807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b="1" dirty="0">
                <a:solidFill>
                  <a:srgbClr val="FFFF00"/>
                </a:solidFill>
              </a:rPr>
              <a:t>THE 2</a:t>
            </a:r>
            <a:r>
              <a:rPr lang="en-ID" b="1" baseline="30000" dirty="0">
                <a:solidFill>
                  <a:srgbClr val="FFFF00"/>
                </a:solidFill>
              </a:rPr>
              <a:t>nd </a:t>
            </a:r>
            <a:r>
              <a:rPr lang="en-US" b="1" dirty="0">
                <a:solidFill>
                  <a:srgbClr val="FFFF00"/>
                </a:solidFill>
              </a:rPr>
              <a:t>INTERNATIONAL CONFERENCE ON HEALTHY LIVING 2026:</a:t>
            </a:r>
          </a:p>
          <a:p>
            <a:r>
              <a:rPr lang="en-US" b="1" dirty="0">
                <a:solidFill>
                  <a:schemeClr val="bg1"/>
                </a:solidFill>
              </a:rPr>
              <a:t>Inclusive Urban Health: Resilient and sustainable communities</a:t>
            </a:r>
          </a:p>
          <a:p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968080" cy="365125"/>
          </a:xfrm>
        </p:spPr>
        <p:txBody>
          <a:bodyPr/>
          <a:lstStyle/>
          <a:p>
            <a:r>
              <a:rPr lang="id-ID" dirty="0"/>
              <a:t>Hosted by </a:t>
            </a:r>
            <a:r>
              <a:rPr lang="en-US" dirty="0"/>
              <a:t>Faculty of Psychology, University of Surabaya Indonesia </a:t>
            </a:r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14F2DE-35EC-B57F-9141-872C9308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2A0B62-6444-E7FD-74BE-35CBEEECC401}"/>
              </a:ext>
            </a:extLst>
          </p:cNvPr>
          <p:cNvSpPr txBox="1"/>
          <p:nvPr/>
        </p:nvSpPr>
        <p:spPr>
          <a:xfrm>
            <a:off x="683568" y="620688"/>
            <a:ext cx="784887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Sosis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R. (2003).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Why aren’t we all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hutterites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?: Costly signaling theory and religious behavior.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Sosis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R. (2023).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Costly signaling. The Routledge Handbook of Evolutionary Approaches to Religion.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Tosi, J., &amp; Warmke, B. (2016).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Moral grandstanding.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452B48-7327-4F3F-9A36-971BF84EF0AA}"/>
              </a:ext>
            </a:extLst>
          </p:cNvPr>
          <p:cNvSpPr txBox="1"/>
          <p:nvPr/>
        </p:nvSpPr>
        <p:spPr>
          <a:xfrm>
            <a:off x="4595259" y="256249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Scan for the full bibliography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4E9352B-99F6-F41D-99E0-EB5201722F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403" y="3068960"/>
            <a:ext cx="2564904" cy="256490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D231A8D-3B8F-F853-4429-3B7FD6F19BF2}"/>
              </a:ext>
            </a:extLst>
          </p:cNvPr>
          <p:cNvSpPr txBox="1"/>
          <p:nvPr/>
        </p:nvSpPr>
        <p:spPr>
          <a:xfrm>
            <a:off x="1349558" y="3836656"/>
            <a:ext cx="354928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9454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INTRODUCTION</a:t>
            </a:r>
            <a:endParaRPr lang="id-ID"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Urban Life &amp; Digital Piety</a:t>
            </a:r>
          </a:p>
          <a:p>
            <a:pPr marL="0" indent="0">
              <a:buNone/>
            </a:pPr>
            <a:endParaRPr lang="id-ID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pic>
        <p:nvPicPr>
          <p:cNvPr id="5" name="Google Shape;112;p15" descr="image.png">
            <a:extLst>
              <a:ext uri="{FF2B5EF4-FFF2-40B4-BE49-F238E27FC236}">
                <a16:creationId xmlns:a16="http://schemas.microsoft.com/office/drawing/2014/main" id="{209CC1A6-5489-C8F0-D24A-071D05304FDD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>
            <a:off x="601716" y="2469753"/>
            <a:ext cx="438410" cy="438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13;p15" descr="image.png">
            <a:extLst>
              <a:ext uri="{FF2B5EF4-FFF2-40B4-BE49-F238E27FC236}">
                <a16:creationId xmlns:a16="http://schemas.microsoft.com/office/drawing/2014/main" id="{FFA1D099-4EE5-4EF1-7222-7856EBB103DA}"/>
              </a:ext>
            </a:extLst>
          </p:cNvPr>
          <p:cNvPicPr preferRelativeResize="0"/>
          <p:nvPr/>
        </p:nvPicPr>
        <p:blipFill rotWithShape="1">
          <a:blip r:embed="rId3">
            <a:alphaModFix/>
            <a:biLevel thresh="50000"/>
          </a:blip>
          <a:srcRect/>
          <a:stretch/>
        </p:blipFill>
        <p:spPr>
          <a:xfrm>
            <a:off x="586980" y="3682838"/>
            <a:ext cx="438410" cy="438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14;p15" descr="image.png">
            <a:extLst>
              <a:ext uri="{FF2B5EF4-FFF2-40B4-BE49-F238E27FC236}">
                <a16:creationId xmlns:a16="http://schemas.microsoft.com/office/drawing/2014/main" id="{83BBF08C-7BF0-9B81-4D4C-D53993F33F8E}"/>
              </a:ext>
            </a:extLst>
          </p:cNvPr>
          <p:cNvPicPr preferRelativeResize="0"/>
          <p:nvPr/>
        </p:nvPicPr>
        <p:blipFill rotWithShape="1">
          <a:blip r:embed="rId4">
            <a:alphaModFix/>
            <a:biLevel thresh="50000"/>
          </a:blip>
          <a:srcRect/>
          <a:stretch/>
        </p:blipFill>
        <p:spPr>
          <a:xfrm>
            <a:off x="622474" y="5006882"/>
            <a:ext cx="389697" cy="43834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9;p15">
            <a:extLst>
              <a:ext uri="{FF2B5EF4-FFF2-40B4-BE49-F238E27FC236}">
                <a16:creationId xmlns:a16="http://schemas.microsoft.com/office/drawing/2014/main" id="{55132079-BAA9-4153-B5B4-E6A26BBDD059}"/>
              </a:ext>
            </a:extLst>
          </p:cNvPr>
          <p:cNvSpPr txBox="1"/>
          <p:nvPr/>
        </p:nvSpPr>
        <p:spPr>
          <a:xfrm>
            <a:off x="1214297" y="2332146"/>
            <a:ext cx="72008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Architectural Shift:</a:t>
            </a:r>
            <a:r>
              <a:rPr lang="en-US" sz="2400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 Religious belonging is moving from physical enclaves (masjids) to fluid digital platforms.</a:t>
            </a:r>
            <a:endParaRPr sz="2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Google Shape;110;p15">
            <a:extLst>
              <a:ext uri="{FF2B5EF4-FFF2-40B4-BE49-F238E27FC236}">
                <a16:creationId xmlns:a16="http://schemas.microsoft.com/office/drawing/2014/main" id="{5ECF561C-0BC2-4946-CBEF-263B69912343}"/>
              </a:ext>
            </a:extLst>
          </p:cNvPr>
          <p:cNvSpPr txBox="1"/>
          <p:nvPr/>
        </p:nvSpPr>
        <p:spPr>
          <a:xfrm>
            <a:off x="1206927" y="3673642"/>
            <a:ext cx="72008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Hyper-visibility:</a:t>
            </a:r>
            <a:r>
              <a:rPr lang="en-US" sz="2400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 Digital footprints are permanently archived and exposed to an invisible "digital congregation."</a:t>
            </a:r>
            <a:endParaRPr sz="2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Google Shape;111;p15">
            <a:extLst>
              <a:ext uri="{FF2B5EF4-FFF2-40B4-BE49-F238E27FC236}">
                <a16:creationId xmlns:a16="http://schemas.microsoft.com/office/drawing/2014/main" id="{7BD6080D-22EC-E15A-8E6B-0687F20545DD}"/>
              </a:ext>
            </a:extLst>
          </p:cNvPr>
          <p:cNvSpPr txBox="1"/>
          <p:nvPr/>
        </p:nvSpPr>
        <p:spPr>
          <a:xfrm>
            <a:off x="1228290" y="4959586"/>
            <a:ext cx="72008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Always-On Piety:</a:t>
            </a:r>
            <a:r>
              <a:rPr lang="en-US" sz="2400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 Urban environments demand that faith is not just felt, but publicly performed in real-time.</a:t>
            </a:r>
            <a:endParaRPr sz="2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5CE77-58DC-263B-369D-8F6BEEFD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7" name="Google Shape;125;p16">
            <a:extLst>
              <a:ext uri="{FF2B5EF4-FFF2-40B4-BE49-F238E27FC236}">
                <a16:creationId xmlns:a16="http://schemas.microsoft.com/office/drawing/2014/main" id="{EC56CB38-93D7-8098-59DF-69E3C3253396}"/>
              </a:ext>
            </a:extLst>
          </p:cNvPr>
          <p:cNvSpPr txBox="1"/>
          <p:nvPr/>
        </p:nvSpPr>
        <p:spPr>
          <a:xfrm>
            <a:off x="1297757" y="1854279"/>
            <a:ext cx="3047099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Research Gaps</a:t>
            </a:r>
            <a:endParaRPr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Google Shape;126;p16">
            <a:extLst>
              <a:ext uri="{FF2B5EF4-FFF2-40B4-BE49-F238E27FC236}">
                <a16:creationId xmlns:a16="http://schemas.microsoft.com/office/drawing/2014/main" id="{57E23FB5-4FAB-A602-E171-DA2FAC076610}"/>
              </a:ext>
            </a:extLst>
          </p:cNvPr>
          <p:cNvSpPr txBox="1"/>
          <p:nvPr/>
        </p:nvSpPr>
        <p:spPr>
          <a:xfrm>
            <a:off x="1297757" y="2321004"/>
            <a:ext cx="2901999" cy="2954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Previous studies focus on "top-down" institutional authority. We examine horizontal "lay-user" struggles and moral dominance.</a:t>
            </a:r>
            <a:endParaRPr sz="36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Google Shape;127;p16">
            <a:extLst>
              <a:ext uri="{FF2B5EF4-FFF2-40B4-BE49-F238E27FC236}">
                <a16:creationId xmlns:a16="http://schemas.microsoft.com/office/drawing/2014/main" id="{837661B3-BA39-5AD5-663F-6D9B0DFF4BB0}"/>
              </a:ext>
            </a:extLst>
          </p:cNvPr>
          <p:cNvSpPr txBox="1"/>
          <p:nvPr/>
        </p:nvSpPr>
        <p:spPr>
          <a:xfrm>
            <a:off x="5076056" y="1854279"/>
            <a:ext cx="3047099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Core Objective</a:t>
            </a:r>
            <a:endParaRPr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Google Shape;128;p16">
            <a:extLst>
              <a:ext uri="{FF2B5EF4-FFF2-40B4-BE49-F238E27FC236}">
                <a16:creationId xmlns:a16="http://schemas.microsoft.com/office/drawing/2014/main" id="{D5C079F7-C479-9A05-BEC9-0EEB13B34BCC}"/>
              </a:ext>
            </a:extLst>
          </p:cNvPr>
          <p:cNvSpPr txBox="1"/>
          <p:nvPr/>
        </p:nvSpPr>
        <p:spPr>
          <a:xfrm>
            <a:off x="5076056" y="2321004"/>
            <a:ext cx="2901999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Investigating the transformation of religious authority into a "Parasocial Panopticon"—a system of peer-to-peer auditing.</a:t>
            </a:r>
            <a:endParaRPr sz="360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1" name="Google Shape;131;p16" descr="image.png">
            <a:extLst>
              <a:ext uri="{FF2B5EF4-FFF2-40B4-BE49-F238E27FC236}">
                <a16:creationId xmlns:a16="http://schemas.microsoft.com/office/drawing/2014/main" id="{EAB21765-CE0E-248C-2EDE-B614BE76B5F4}"/>
              </a:ext>
            </a:extLst>
          </p:cNvPr>
          <p:cNvPicPr preferRelativeResize="0"/>
          <p:nvPr/>
        </p:nvPicPr>
        <p:blipFill rotWithShape="1">
          <a:blip r:embed="rId2">
            <a:alphaModFix/>
            <a:lum bright="70000" contrast="-70000"/>
          </a:blip>
          <a:srcRect/>
          <a:stretch/>
        </p:blipFill>
        <p:spPr>
          <a:xfrm>
            <a:off x="1945829" y="801702"/>
            <a:ext cx="720080" cy="72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32;p16" descr="image.png">
            <a:extLst>
              <a:ext uri="{FF2B5EF4-FFF2-40B4-BE49-F238E27FC236}">
                <a16:creationId xmlns:a16="http://schemas.microsoft.com/office/drawing/2014/main" id="{D388E065-48B1-C953-017C-166C2F4BE168}"/>
              </a:ext>
            </a:extLst>
          </p:cNvPr>
          <p:cNvPicPr preferRelativeResize="0"/>
          <p:nvPr/>
        </p:nvPicPr>
        <p:blipFill rotWithShape="1">
          <a:blip r:embed="rId3">
            <a:alphaModFix/>
            <a:lum bright="70000" contrast="-70000"/>
          </a:blip>
          <a:srcRect/>
          <a:stretch/>
        </p:blipFill>
        <p:spPr>
          <a:xfrm>
            <a:off x="5724128" y="801702"/>
            <a:ext cx="720080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33535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METHOD</a:t>
            </a:r>
            <a:endParaRPr lang="id-ID"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6" name="Google Shape;151;p18">
            <a:extLst>
              <a:ext uri="{FF2B5EF4-FFF2-40B4-BE49-F238E27FC236}">
                <a16:creationId xmlns:a16="http://schemas.microsoft.com/office/drawing/2014/main" id="{5BB4570B-DA56-5695-92F2-18693D4E5A97}"/>
              </a:ext>
            </a:extLst>
          </p:cNvPr>
          <p:cNvSpPr txBox="1"/>
          <p:nvPr/>
        </p:nvSpPr>
        <p:spPr>
          <a:xfrm>
            <a:off x="1114425" y="2741439"/>
            <a:ext cx="7273999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Data Corpus:</a:t>
            </a:r>
            <a:r>
              <a:rPr lang="en-US" sz="2000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 26 critical interaction units reaching theoretical saturation.</a:t>
            </a:r>
            <a:endParaRPr sz="3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Google Shape;152;p18">
            <a:extLst>
              <a:ext uri="{FF2B5EF4-FFF2-40B4-BE49-F238E27FC236}">
                <a16:creationId xmlns:a16="http://schemas.microsoft.com/office/drawing/2014/main" id="{F4FE2513-FB7C-6F74-C7EA-D760B81CBDFE}"/>
              </a:ext>
            </a:extLst>
          </p:cNvPr>
          <p:cNvSpPr txBox="1"/>
          <p:nvPr/>
        </p:nvSpPr>
        <p:spPr>
          <a:xfrm>
            <a:off x="1114425" y="3933056"/>
            <a:ext cx="7273999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Purposive Sampling:</a:t>
            </a:r>
            <a:r>
              <a:rPr lang="en-US" sz="2000" b="0" i="0" u="none" strike="noStrike" cap="none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 Focusing on "tipping points" where dialogue shifts into moral policing.</a:t>
            </a:r>
            <a:endParaRPr sz="320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Google Shape;153;p18">
            <a:extLst>
              <a:ext uri="{FF2B5EF4-FFF2-40B4-BE49-F238E27FC236}">
                <a16:creationId xmlns:a16="http://schemas.microsoft.com/office/drawing/2014/main" id="{B2030FF9-D295-A532-8DBE-F84076E2EF36}"/>
              </a:ext>
            </a:extLst>
          </p:cNvPr>
          <p:cNvSpPr txBox="1"/>
          <p:nvPr/>
        </p:nvSpPr>
        <p:spPr>
          <a:xfrm>
            <a:off x="1114425" y="4953942"/>
            <a:ext cx="7273999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NVivo 15 Analysis:</a:t>
            </a:r>
            <a:r>
              <a:rPr lang="en-US" sz="2000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 Three-stage coding architecture: Costly Signaling (CS), Parasocial Panopticon (PP), Digital Authority (DA).</a:t>
            </a:r>
            <a:endParaRPr sz="3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9" name="Google Shape;154;p18" descr="image.png">
            <a:extLst>
              <a:ext uri="{FF2B5EF4-FFF2-40B4-BE49-F238E27FC236}">
                <a16:creationId xmlns:a16="http://schemas.microsoft.com/office/drawing/2014/main" id="{2ED25CB0-05BB-8574-3851-2D81BABFE99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4977" y="2779539"/>
            <a:ext cx="447048" cy="484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55;p18" descr="image.png">
            <a:extLst>
              <a:ext uri="{FF2B5EF4-FFF2-40B4-BE49-F238E27FC236}">
                <a16:creationId xmlns:a16="http://schemas.microsoft.com/office/drawing/2014/main" id="{78B38315-2D85-011E-F8C6-881BC5A6DB2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4978" y="3971155"/>
            <a:ext cx="447047" cy="484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56;p18" descr="image.png">
            <a:extLst>
              <a:ext uri="{FF2B5EF4-FFF2-40B4-BE49-F238E27FC236}">
                <a16:creationId xmlns:a16="http://schemas.microsoft.com/office/drawing/2014/main" id="{E7468ED4-90B6-CCBC-466D-630E0313044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0365" y="4992042"/>
            <a:ext cx="558810" cy="48430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48;p18">
            <a:extLst>
              <a:ext uri="{FF2B5EF4-FFF2-40B4-BE49-F238E27FC236}">
                <a16:creationId xmlns:a16="http://schemas.microsoft.com/office/drawing/2014/main" id="{F8186A75-06EF-EE67-3367-B3D787E4AA5C}"/>
              </a:ext>
            </a:extLst>
          </p:cNvPr>
          <p:cNvSpPr txBox="1"/>
          <p:nvPr/>
        </p:nvSpPr>
        <p:spPr>
          <a:xfrm>
            <a:off x="729171" y="1584239"/>
            <a:ext cx="1140142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A Qualitative-</a:t>
            </a:r>
            <a:r>
              <a:rPr lang="en-US" sz="3000" b="1" i="0" u="none" strike="noStrike" cap="none" dirty="0" err="1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Netnographic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 Lens</a:t>
            </a:r>
            <a:endParaRPr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RESULTS</a:t>
            </a:r>
            <a:endParaRPr lang="id-ID"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5" name="Google Shape;162;p19">
            <a:extLst>
              <a:ext uri="{FF2B5EF4-FFF2-40B4-BE49-F238E27FC236}">
                <a16:creationId xmlns:a16="http://schemas.microsoft.com/office/drawing/2014/main" id="{6DA2F57A-0EB0-D9F4-D2C1-C383A8366F66}"/>
              </a:ext>
            </a:extLst>
          </p:cNvPr>
          <p:cNvSpPr txBox="1"/>
          <p:nvPr/>
        </p:nvSpPr>
        <p:spPr>
          <a:xfrm>
            <a:off x="539552" y="1296566"/>
            <a:ext cx="792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Frequency of Behavioral Patterns</a:t>
            </a:r>
            <a:endParaRPr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Google Shape;164;p19">
            <a:extLst>
              <a:ext uri="{FF2B5EF4-FFF2-40B4-BE49-F238E27FC236}">
                <a16:creationId xmlns:a16="http://schemas.microsoft.com/office/drawing/2014/main" id="{2E6EBA2B-70F0-EDCF-C853-8A7F5372CE3A}"/>
              </a:ext>
            </a:extLst>
          </p:cNvPr>
          <p:cNvSpPr txBox="1"/>
          <p:nvPr/>
        </p:nvSpPr>
        <p:spPr>
          <a:xfrm>
            <a:off x="571500" y="5411985"/>
            <a:ext cx="774491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1" u="none" strike="noStrike" cap="none" dirty="0">
                <a:solidFill>
                  <a:schemeClr val="bg1"/>
                </a:solidFill>
                <a:latin typeface="DM Sans"/>
                <a:ea typeface="DM Sans"/>
                <a:cs typeface="DM Sans"/>
                <a:sym typeface="DM Sans"/>
              </a:rPr>
              <a:t>Note: Patterns coexist within the multifaceted digital landscape, forming an interlocking regulatory network.</a:t>
            </a:r>
            <a:endParaRPr sz="2400" dirty="0">
              <a:solidFill>
                <a:schemeClr val="bg1"/>
              </a:solidFill>
            </a:endParaRPr>
          </a:p>
        </p:txBody>
      </p:sp>
      <p:graphicFrame>
        <p:nvGraphicFramePr>
          <p:cNvPr id="7" name="Google Shape;166;p19">
            <a:extLst>
              <a:ext uri="{FF2B5EF4-FFF2-40B4-BE49-F238E27FC236}">
                <a16:creationId xmlns:a16="http://schemas.microsoft.com/office/drawing/2014/main" id="{A713BB46-9C39-D4FF-832C-812888DAF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4570385"/>
              </p:ext>
            </p:extLst>
          </p:nvPr>
        </p:nvGraphicFramePr>
        <p:xfrm>
          <a:off x="571500" y="1906934"/>
          <a:ext cx="8032948" cy="33145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728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8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2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rgbClr val="FFFFFF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No.</a:t>
                      </a:r>
                      <a:endParaRPr sz="1800" dirty="0"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rgbClr val="FFFFFF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Behavioral Pattern Identified</a:t>
                      </a:r>
                      <a:endParaRPr sz="1800" dirty="0"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FFFFFF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Frequency</a:t>
                      </a:r>
                      <a:endParaRPr sz="1800"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FFFFFF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Percentage (%)</a:t>
                      </a:r>
                      <a:endParaRPr sz="1800"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1</a:t>
                      </a:r>
                      <a:endParaRPr sz="18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Euphemistic Policing</a:t>
                      </a:r>
                      <a:r>
                        <a:rPr lang="en-US" sz="1800" b="0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 (Kindness Traps)</a:t>
                      </a:r>
                      <a:endParaRPr sz="18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11</a:t>
                      </a:r>
                      <a:endParaRPr sz="18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42.3%</a:t>
                      </a:r>
                      <a:endParaRPr sz="18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2060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2</a:t>
                      </a:r>
                      <a:endParaRPr sz="1800" dirty="0">
                        <a:solidFill>
                          <a:srgbClr val="002060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rgbClr val="2E4D68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Reputational Anxiety</a:t>
                      </a:r>
                      <a:r>
                        <a:rPr lang="en-US" sz="1800" b="0" i="0" u="none" strike="noStrike" cap="none" dirty="0">
                          <a:solidFill>
                            <a:srgbClr val="2E4D68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 (Defensive Reflex)</a:t>
                      </a:r>
                      <a:endParaRPr sz="1800" dirty="0"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2E4D68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8</a:t>
                      </a:r>
                      <a:endParaRPr sz="1800" dirty="0"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2E4D68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30.8%</a:t>
                      </a:r>
                      <a:endParaRPr sz="1800" dirty="0"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3</a:t>
                      </a:r>
                      <a:endParaRPr sz="18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Spiritual Grandstanding</a:t>
                      </a:r>
                      <a:r>
                        <a:rPr lang="en-US" sz="1800" b="0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 (Piety Capital)</a:t>
                      </a:r>
                      <a:endParaRPr sz="18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7</a:t>
                      </a:r>
                      <a:endParaRPr sz="18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bg1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26.9%</a:t>
                      </a:r>
                      <a:endParaRPr sz="18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900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rgbClr val="2E4D68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TOTAL</a:t>
                      </a:r>
                      <a:endParaRPr sz="1800" dirty="0"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8F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cap="none" dirty="0">
                          <a:solidFill>
                            <a:srgbClr val="002060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26</a:t>
                      </a:r>
                      <a:endParaRPr lang="en-US" sz="1800" dirty="0">
                        <a:solidFill>
                          <a:srgbClr val="002060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cap="none" dirty="0">
                          <a:solidFill>
                            <a:srgbClr val="002060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  <a:sym typeface="DM Sans"/>
                        </a:rPr>
                        <a:t>100%</a:t>
                      </a:r>
                      <a:endParaRPr lang="en-US" sz="1800" dirty="0">
                        <a:solidFill>
                          <a:srgbClr val="002060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31C97-FA85-E968-32E1-5DD9308A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5" name="Google Shape;189;p20">
            <a:extLst>
              <a:ext uri="{FF2B5EF4-FFF2-40B4-BE49-F238E27FC236}">
                <a16:creationId xmlns:a16="http://schemas.microsoft.com/office/drawing/2014/main" id="{0E57EE68-25D5-CF47-9C17-7F10A2BB84A7}"/>
              </a:ext>
            </a:extLst>
          </p:cNvPr>
          <p:cNvSpPr txBox="1"/>
          <p:nvPr/>
        </p:nvSpPr>
        <p:spPr>
          <a:xfrm>
            <a:off x="762001" y="571499"/>
            <a:ext cx="7626424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Relational Architecture of Nodes</a:t>
            </a:r>
            <a:endParaRPr sz="20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Google Shape;191;p20">
            <a:extLst>
              <a:ext uri="{FF2B5EF4-FFF2-40B4-BE49-F238E27FC236}">
                <a16:creationId xmlns:a16="http://schemas.microsoft.com/office/drawing/2014/main" id="{247CB606-B279-199A-C2CA-31E8140E479B}"/>
              </a:ext>
            </a:extLst>
          </p:cNvPr>
          <p:cNvSpPr txBox="1"/>
          <p:nvPr/>
        </p:nvSpPr>
        <p:spPr>
          <a:xfrm>
            <a:off x="1619672" y="5123291"/>
            <a:ext cx="6048672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1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This mapping confirms that digital surveillance is fueled by the fear of collective reputational collapse.</a:t>
            </a:r>
            <a:endParaRPr sz="3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Google Shape;192;p20">
            <a:extLst>
              <a:ext uri="{FF2B5EF4-FFF2-40B4-BE49-F238E27FC236}">
                <a16:creationId xmlns:a16="http://schemas.microsoft.com/office/drawing/2014/main" id="{0241CB04-3A17-0F92-93B0-B085B816893A}"/>
              </a:ext>
            </a:extLst>
          </p:cNvPr>
          <p:cNvSpPr txBox="1"/>
          <p:nvPr/>
        </p:nvSpPr>
        <p:spPr>
          <a:xfrm>
            <a:off x="762000" y="1484784"/>
            <a:ext cx="4302933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The "Right to Speak"</a:t>
            </a:r>
            <a:endParaRPr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Google Shape;193;p20">
            <a:extLst>
              <a:ext uri="{FF2B5EF4-FFF2-40B4-BE49-F238E27FC236}">
                <a16:creationId xmlns:a16="http://schemas.microsoft.com/office/drawing/2014/main" id="{AFD89A9B-D1A5-B5AE-7E7F-38A61380C761}"/>
              </a:ext>
            </a:extLst>
          </p:cNvPr>
          <p:cNvSpPr txBox="1"/>
          <p:nvPr/>
        </p:nvSpPr>
        <p:spPr>
          <a:xfrm>
            <a:off x="762001" y="1916832"/>
            <a:ext cx="4098032" cy="1772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Authority in digital spaces is "purchased" through </a:t>
            </a:r>
            <a:r>
              <a:rPr lang="en-US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High Cognitive Signaling (CS-3)</a:t>
            </a:r>
            <a:r>
              <a:rPr lang="en-US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. Citing Islamic jurisprudence establish the moral ground to perform an audit.</a:t>
            </a:r>
            <a:endParaRPr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Google Shape;194;p20">
            <a:extLst>
              <a:ext uri="{FF2B5EF4-FFF2-40B4-BE49-F238E27FC236}">
                <a16:creationId xmlns:a16="http://schemas.microsoft.com/office/drawing/2014/main" id="{20AED0D7-C2FE-61AA-C5D4-1EA808CC9CE5}"/>
              </a:ext>
            </a:extLst>
          </p:cNvPr>
          <p:cNvSpPr txBox="1"/>
          <p:nvPr/>
        </p:nvSpPr>
        <p:spPr>
          <a:xfrm>
            <a:off x="5220072" y="1482892"/>
            <a:ext cx="3704811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The Collective Gaze</a:t>
            </a:r>
            <a:endParaRPr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Google Shape;195;p20">
            <a:extLst>
              <a:ext uri="{FF2B5EF4-FFF2-40B4-BE49-F238E27FC236}">
                <a16:creationId xmlns:a16="http://schemas.microsoft.com/office/drawing/2014/main" id="{ACA66AF0-0513-8038-1238-53336F14E40A}"/>
              </a:ext>
            </a:extLst>
          </p:cNvPr>
          <p:cNvSpPr txBox="1"/>
          <p:nvPr/>
        </p:nvSpPr>
        <p:spPr>
          <a:xfrm>
            <a:off x="5220073" y="1949617"/>
            <a:ext cx="3528392" cy="221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Reputational Anxiety (PP-2) serves as the "connective tissue." Individual failure is perceived as a </a:t>
            </a:r>
            <a:r>
              <a:rPr lang="en-US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"Reputation Tax"</a:t>
            </a:r>
            <a:r>
              <a:rPr lang="en-US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 affecting the whole group.</a:t>
            </a:r>
            <a:endParaRPr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79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0472"/>
          </a:xfrm>
        </p:spPr>
        <p:txBody>
          <a:bodyPr>
            <a:normAutofit/>
          </a:bodyPr>
          <a:lstStyle/>
          <a:p>
            <a:pPr algn="l"/>
            <a:r>
              <a:rPr lang="id-ID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DISCUSSION</a:t>
            </a:r>
            <a:endParaRPr lang="id-ID" sz="31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8" name="Google Shape;204;p21">
            <a:extLst>
              <a:ext uri="{FF2B5EF4-FFF2-40B4-BE49-F238E27FC236}">
                <a16:creationId xmlns:a16="http://schemas.microsoft.com/office/drawing/2014/main" id="{8DB8F8AF-D3AA-BDB5-E076-8F4024F38350}"/>
              </a:ext>
            </a:extLst>
          </p:cNvPr>
          <p:cNvSpPr txBox="1"/>
          <p:nvPr/>
        </p:nvSpPr>
        <p:spPr>
          <a:xfrm>
            <a:off x="542924" y="1086711"/>
            <a:ext cx="82042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The Triad of Digital Parasocial Panopticon</a:t>
            </a:r>
            <a:endParaRPr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Google Shape;206;p21">
            <a:extLst>
              <a:ext uri="{FF2B5EF4-FFF2-40B4-BE49-F238E27FC236}">
                <a16:creationId xmlns:a16="http://schemas.microsoft.com/office/drawing/2014/main" id="{EAD50E94-3BB3-45DC-F2B6-8E2C1AA649B1}"/>
              </a:ext>
            </a:extLst>
          </p:cNvPr>
          <p:cNvSpPr txBox="1"/>
          <p:nvPr/>
        </p:nvSpPr>
        <p:spPr>
          <a:xfrm>
            <a:off x="566453" y="2484773"/>
            <a:ext cx="304709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Euphemistic Policing</a:t>
            </a:r>
            <a:endParaRPr sz="2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Google Shape;207;p21">
            <a:extLst>
              <a:ext uri="{FF2B5EF4-FFF2-40B4-BE49-F238E27FC236}">
                <a16:creationId xmlns:a16="http://schemas.microsoft.com/office/drawing/2014/main" id="{65B0475C-D17B-B3C0-CFFE-3E74B78414C8}"/>
              </a:ext>
            </a:extLst>
          </p:cNvPr>
          <p:cNvSpPr txBox="1"/>
          <p:nvPr/>
        </p:nvSpPr>
        <p:spPr>
          <a:xfrm>
            <a:off x="566453" y="2983135"/>
            <a:ext cx="3357475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Politeness as a weapon. Using "Big Brother’s Love" to deliver corrections, silencing dissent via "kindness traps."</a:t>
            </a:r>
            <a:endParaRPr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Google Shape;208;p21">
            <a:extLst>
              <a:ext uri="{FF2B5EF4-FFF2-40B4-BE49-F238E27FC236}">
                <a16:creationId xmlns:a16="http://schemas.microsoft.com/office/drawing/2014/main" id="{A7E8785C-FB9A-3DF7-507F-25B1ED0437DC}"/>
              </a:ext>
            </a:extLst>
          </p:cNvPr>
          <p:cNvSpPr txBox="1"/>
          <p:nvPr/>
        </p:nvSpPr>
        <p:spPr>
          <a:xfrm>
            <a:off x="4644008" y="2484773"/>
            <a:ext cx="304709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Reputational Anxiety</a:t>
            </a:r>
            <a:endParaRPr sz="2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3" name="Google Shape;209;p21">
            <a:extLst>
              <a:ext uri="{FF2B5EF4-FFF2-40B4-BE49-F238E27FC236}">
                <a16:creationId xmlns:a16="http://schemas.microsoft.com/office/drawing/2014/main" id="{FE9BBCBB-F0FF-C459-D3BB-177C4C15BEBA}"/>
              </a:ext>
            </a:extLst>
          </p:cNvPr>
          <p:cNvSpPr txBox="1"/>
          <p:nvPr/>
        </p:nvSpPr>
        <p:spPr>
          <a:xfrm>
            <a:off x="4644008" y="2935413"/>
            <a:ext cx="393353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Defense against stigma. Monitoring peers to protect the "Religious Brand" from external "Reputation Taxes."</a:t>
            </a:r>
            <a:endParaRPr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4" name="Google Shape;210;p21">
            <a:extLst>
              <a:ext uri="{FF2B5EF4-FFF2-40B4-BE49-F238E27FC236}">
                <a16:creationId xmlns:a16="http://schemas.microsoft.com/office/drawing/2014/main" id="{3DF650D2-576C-62E0-BA19-0DF4B9CA094E}"/>
              </a:ext>
            </a:extLst>
          </p:cNvPr>
          <p:cNvSpPr txBox="1"/>
          <p:nvPr/>
        </p:nvSpPr>
        <p:spPr>
          <a:xfrm>
            <a:off x="3193864" y="4491705"/>
            <a:ext cx="366228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Spiritual Grandstanding</a:t>
            </a:r>
            <a:endParaRPr sz="2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Google Shape;211;p21">
            <a:extLst>
              <a:ext uri="{FF2B5EF4-FFF2-40B4-BE49-F238E27FC236}">
                <a16:creationId xmlns:a16="http://schemas.microsoft.com/office/drawing/2014/main" id="{3538115D-877A-5DA7-C505-395CABA75D53}"/>
              </a:ext>
            </a:extLst>
          </p:cNvPr>
          <p:cNvSpPr txBox="1"/>
          <p:nvPr/>
        </p:nvSpPr>
        <p:spPr>
          <a:xfrm>
            <a:off x="3181288" y="4902259"/>
            <a:ext cx="5135128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Discursive capital. Displaying credentials (</a:t>
            </a:r>
            <a:r>
              <a:rPr lang="en-US" b="0" i="0" u="none" strike="noStrike" cap="none" dirty="0" err="1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pesantren</a:t>
            </a:r>
            <a:r>
              <a:rPr lang="en-US" b="0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DM Sans"/>
              </a:rPr>
              <a:t>, jurisprudence) to secure a "moral license" to judge others.</a:t>
            </a:r>
            <a:endParaRPr sz="2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6" name="Google Shape;212;p21" descr="image.png">
            <a:extLst>
              <a:ext uri="{FF2B5EF4-FFF2-40B4-BE49-F238E27FC236}">
                <a16:creationId xmlns:a16="http://schemas.microsoft.com/office/drawing/2014/main" id="{279DA4AD-D988-16D8-B191-79139D5B31CF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66453" y="1951493"/>
            <a:ext cx="568424" cy="5052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213;p21" descr="image.png">
            <a:extLst>
              <a:ext uri="{FF2B5EF4-FFF2-40B4-BE49-F238E27FC236}">
                <a16:creationId xmlns:a16="http://schemas.microsoft.com/office/drawing/2014/main" id="{5EC1B3E6-2372-848E-4DEE-66996C559F03}"/>
              </a:ext>
            </a:extLst>
          </p:cNvPr>
          <p:cNvPicPr preferRelativeResize="0"/>
          <p:nvPr/>
        </p:nvPicPr>
        <p:blipFill rotWithShape="1"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644008" y="1928459"/>
            <a:ext cx="505266" cy="5052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214;p21" descr="image.png">
            <a:extLst>
              <a:ext uri="{FF2B5EF4-FFF2-40B4-BE49-F238E27FC236}">
                <a16:creationId xmlns:a16="http://schemas.microsoft.com/office/drawing/2014/main" id="{E83514A8-3554-50B4-B7F7-79101EA4AD67}"/>
              </a:ext>
            </a:extLst>
          </p:cNvPr>
          <p:cNvPicPr preferRelativeResize="0"/>
          <p:nvPr/>
        </p:nvPicPr>
        <p:blipFill rotWithShape="1">
          <a:blip r:embed="rId4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2555776" y="4425988"/>
            <a:ext cx="568424" cy="5052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CONCLUSION</a:t>
            </a:r>
            <a:endParaRPr lang="id-ID" sz="31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5" name="Google Shape;221;p22">
            <a:extLst>
              <a:ext uri="{FF2B5EF4-FFF2-40B4-BE49-F238E27FC236}">
                <a16:creationId xmlns:a16="http://schemas.microsoft.com/office/drawing/2014/main" id="{D018B145-7BD1-0466-49F0-D0A18B3ECBF3}"/>
              </a:ext>
            </a:extLst>
          </p:cNvPr>
          <p:cNvSpPr txBox="1"/>
          <p:nvPr/>
        </p:nvSpPr>
        <p:spPr>
          <a:xfrm>
            <a:off x="499975" y="1235720"/>
            <a:ext cx="8186826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erriweather"/>
              </a:rPr>
              <a:t>Parasocial Panopticon</a:t>
            </a:r>
            <a:endParaRPr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8" name="Google Shape;225;p22" descr="image.png">
            <a:extLst>
              <a:ext uri="{FF2B5EF4-FFF2-40B4-BE49-F238E27FC236}">
                <a16:creationId xmlns:a16="http://schemas.microsoft.com/office/drawing/2014/main" id="{096040AE-6366-F679-2BB1-0EF253BAA2A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24328" y="5561244"/>
            <a:ext cx="1801774" cy="129675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7494500D-FA62-1A85-0CA9-BB7D4CAA1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22" y="2228529"/>
            <a:ext cx="8363272" cy="281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Paradigm Shift: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Religious authority has shifted from fixed institutional assets to negotiated performances within a "Parasocial Panopticon".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Social Resilience: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Community resilience is sustained through decentralized and participatory performances of piety.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Mental Health: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Lateral surveillance imposes a "reputation tax" that impacts psychological well-being; requiring a balance with inclusive engagement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REFERENCES</a:t>
            </a:r>
            <a:endParaRPr lang="id-ID" sz="31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Faculty of Psychology, University of Surabaya, Indonesia </a:t>
            </a:r>
            <a:endParaRPr lang="id-ID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22D8A04-0291-0539-1062-C2D9AB12B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460098"/>
            <a:ext cx="8229600" cy="420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Achfandhy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M. I., &amp;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Rohmatulloh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D. M. (2024).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Piety, social pressure, and 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riya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’: Religious practices of urban Muslim youth in digital media.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Brown, P., &amp; Levinson, S. C. (1987).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Politeness: Some universals in language usage.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Campbell, H. A., &amp;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Evolvi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G. (2019).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Contextualizing current digital religion research on emerging technologies.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Degen, J. L. (2025).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Parasocial Relationships on Social Media and Subscription Platforms.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Foucault, M. (1977).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Discipline and punish: The birth of the prison.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Kozinets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R. V. (2015).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Netnography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Redefined.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Marder, B. L., et al. (2016).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extended “chilling” effect of Facebook: The cold reality of ubiquitous social networking.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802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DM Sans</vt:lpstr>
      <vt:lpstr>Lato</vt:lpstr>
      <vt:lpstr>Office Theme</vt:lpstr>
      <vt:lpstr>The Parasocial panopticon: Digital religious authority and costly signaling in urban communities</vt:lpstr>
      <vt:lpstr>INTRODUCTION</vt:lpstr>
      <vt:lpstr>PowerPoint Presentation</vt:lpstr>
      <vt:lpstr>METHOD</vt:lpstr>
      <vt:lpstr>RESULTS</vt:lpstr>
      <vt:lpstr>PowerPoint Presentation</vt:lpstr>
      <vt:lpstr>DISCUSSION</vt:lpstr>
      <vt:lpstr>CONCLUSION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user</dc:creator>
  <cp:lastModifiedBy>Diah Meitikasari</cp:lastModifiedBy>
  <cp:revision>27</cp:revision>
  <dcterms:created xsi:type="dcterms:W3CDTF">2024-02-02T04:14:12Z</dcterms:created>
  <dcterms:modified xsi:type="dcterms:W3CDTF">2026-04-17T19:54:16Z</dcterms:modified>
</cp:coreProperties>
</file>